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72" r:id="rId12"/>
    <p:sldId id="273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38D9D-8B0C-4E17-8968-A9EBE1D5E447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33161-2001-4F43-8927-9EAE12AE7B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542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0B3E7-B466-4B25-8228-7DB9BDDFF07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6065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9E9D-781E-4F91-B823-8A9745A02E0E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71FA-B53E-4823-926D-2A33997223A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4927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9E9D-781E-4F91-B823-8A9745A02E0E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71FA-B53E-4823-926D-2A33997223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058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9E9D-781E-4F91-B823-8A9745A02E0E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71FA-B53E-4823-926D-2A33997223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178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9E9D-781E-4F91-B823-8A9745A02E0E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71FA-B53E-4823-926D-2A33997223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49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9E9D-781E-4F91-B823-8A9745A02E0E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71FA-B53E-4823-926D-2A33997223A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4783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9E9D-781E-4F91-B823-8A9745A02E0E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71FA-B53E-4823-926D-2A33997223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555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9E9D-781E-4F91-B823-8A9745A02E0E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71FA-B53E-4823-926D-2A33997223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9007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9E9D-781E-4F91-B823-8A9745A02E0E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71FA-B53E-4823-926D-2A33997223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82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9E9D-781E-4F91-B823-8A9745A02E0E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71FA-B53E-4823-926D-2A33997223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124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4429E9D-781E-4F91-B823-8A9745A02E0E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7D71FA-B53E-4823-926D-2A33997223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36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9E9D-781E-4F91-B823-8A9745A02E0E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71FA-B53E-4823-926D-2A33997223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107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4429E9D-781E-4F91-B823-8A9745A02E0E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97D71FA-B53E-4823-926D-2A33997223A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7732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2627" y="1187355"/>
            <a:ext cx="9144000" cy="3509963"/>
          </a:xfrm>
        </p:spPr>
        <p:txBody>
          <a:bodyPr>
            <a:normAutofit fontScale="90000"/>
          </a:bodyPr>
          <a:lstStyle/>
          <a:p>
            <a:r>
              <a:rPr lang="ru-RU" sz="5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совместной деятельности учителя и учащихся в ходе обучения физике</a:t>
            </a:r>
            <a:r>
              <a:rPr lang="ru-RU" sz="5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534" y="4858603"/>
            <a:ext cx="11978186" cy="1933647"/>
          </a:xfrm>
        </p:spPr>
        <p:txBody>
          <a:bodyPr/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Лепенин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Матвей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ФМФ,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гр.255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Ярославль,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351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Модель№4 организации совместной деятельности учителя и учащихся в процессе демонстрационного эксперимента (модель второго уровня обобщения)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97280" y="2002133"/>
            <a:ext cx="2286000" cy="21583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Цель познавательной деятельности: измерение физической величины, проверка  физического закона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86422" y="2002133"/>
            <a:ext cx="2286000" cy="1828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Анализ формулы,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ее преобразование для получения искомой величины, анализ закона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746533" y="2002133"/>
            <a:ext cx="2286000" cy="1828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Самостоятельно подобрать необходимое оборудование, составить  план опыта.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7280" y="4845076"/>
            <a:ext cx="3048000" cy="14108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Рефлексия. Самооценка деятельности учащихся. Достигнута ли цель опыта?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767006" y="4356109"/>
            <a:ext cx="2286000" cy="1905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Составление таблиц для фиксации измеряемых величин. Выполнение плана опыта. 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7372421" y="2686718"/>
            <a:ext cx="1374111" cy="124721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flipV="1">
            <a:off x="3416810" y="2686718"/>
            <a:ext cx="1669612" cy="13093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9910006" y="3855691"/>
            <a:ext cx="134746" cy="500418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 flipV="1">
            <a:off x="4145280" y="5450403"/>
            <a:ext cx="4601252" cy="145178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2333767" y="4196664"/>
            <a:ext cx="141029" cy="648412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648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Использование модели №2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1180" y="165407"/>
            <a:ext cx="8229600" cy="1130737"/>
          </a:xfrm>
        </p:spPr>
        <p:txBody>
          <a:bodyPr>
            <a:noAutofit/>
          </a:bodyPr>
          <a:lstStyle/>
          <a:p>
            <a:r>
              <a:rPr lang="ru-RU" sz="2800" b="1" dirty="0"/>
              <a:t>Модель №2</a:t>
            </a:r>
            <a:r>
              <a:rPr lang="ru-RU" sz="2800" dirty="0"/>
              <a:t> организации деятельности в ходе демонстрационного эксперимента или видео эксперимента.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7368" y="1796937"/>
            <a:ext cx="1953695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1.Цели деятельности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36730" y="1796937"/>
            <a:ext cx="2088232" cy="19289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2.Задания для учащихся.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Учащиеся разбиваются на группы.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57010" y="1826697"/>
            <a:ext cx="2952328" cy="1170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3.Наблюдение за демонстрационным опытом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841386" y="1826697"/>
            <a:ext cx="2807545" cy="18166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4.Выполнение заданий, подготовка к речевой деятельности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64555" y="4003405"/>
            <a:ext cx="3384376" cy="1700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5.Речевая деятельность учащихся. Контроль за выполнением заданий. Рефлексия.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2360666" y="2087756"/>
            <a:ext cx="576064" cy="7200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flipV="1">
            <a:off x="5024962" y="2087405"/>
            <a:ext cx="432048" cy="60631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7768168" y="4553439"/>
            <a:ext cx="496387" cy="59504"/>
          </a:xfrm>
          <a:prstGeom prst="lef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63068" y="4410176"/>
            <a:ext cx="3005099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6.Повторная демонстрация опыта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10758978" y="3643365"/>
            <a:ext cx="72008" cy="36004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flipV="1">
            <a:off x="8417919" y="2014895"/>
            <a:ext cx="432048" cy="60631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>
            <a:off x="4266680" y="4612943"/>
            <a:ext cx="496387" cy="59504"/>
          </a:xfrm>
          <a:prstGeom prst="lef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261580" y="4517451"/>
            <a:ext cx="3005099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7. Рефлексия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6706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686" y="247343"/>
            <a:ext cx="10972800" cy="1002071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Модель 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8686" y="1995987"/>
            <a:ext cx="9894628" cy="384525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опыта: выяснить в чем заключается закон Архимеда.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Разбиваемся на 4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группы:1 группа - описывает установку демонстрационного опыта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группа - записывает ход опыта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группа - составляет вопросы по ходу демонстрационного опыта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группа -дикторский текст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Вывод. В чем заключается закон Архимеда?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0585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450757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Модель 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236" y="1910686"/>
            <a:ext cx="11409528" cy="4421875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опыта: выяснить в чем заключается закон Архимеда.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установки: Штатив, цилиндр, ведерко Архимеда, не проградуированный динамометр, отливной сосуд, стакан.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опыта: вначале мы видим, что при воздействии силы на дерево, оно погружается в подкрашенную воду, когда сила перестает воздействовать, то дерево выталкивается; знакомство с установкой; отличной  сосуд заполняет до отверстия отлива, затем аккуратно погружаем цилиндр в отливной сосуд и подвешиваем ведерко на динамометр; далее, когда из отличного сосуда вода не будет поступать, вылить содержимое стакана в ведерко Архимеда;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 1) Чему равно сила Архимеда?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F(A)=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2) Направление силы Архимеда? (); 3) Причина возникновения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силы?(Сила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Архимеда возникает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из-за разности давления на нижнюю часть тела и на верхнюю. Т. к давление на нижнюю часть больше (Высота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столба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жидкости) тело и выплывает вверх. (но при условии что плотность тела меньше или равна плотности жидкости в которой оно находится)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4) Действует ли сила Архимеда в состоянии невесомости? (Нет, т.к. нет разности в давлении);</a:t>
            </a:r>
          </a:p>
        </p:txBody>
      </p:sp>
    </p:spTree>
    <p:extLst>
      <p:ext uri="{BB962C8B-B14F-4D97-AF65-F5344CB8AC3E}">
        <p14:creationId xmlns:p14="http://schemas.microsoft.com/office/powerpoint/2010/main" xmlns="" val="595071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Модель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940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Дикторский текст: С помощью закона Архимеда можно определить значение выталкивающей силы, для того, чтобы это определить, воспользуемся ведерком Архимеда; в опыте применяется прозрачный отличной сосуд; устанавливаем под динамометром отличной сосуд и заполняем его подкрашенной водой до отливного отверстия; под отлив ставим пустой скан, затем аккуратно погружаем цилиндр в отливной сосуд и подвешиваем ведерко к крючку динамометра; цилиндр полностью погрузился в воду, объем вытесненной воды равен объему цилиндра, если цилиндр продолжать погружать, то вода вытесняться больше не будет; чтобы растянуть пружину динамометра до начального положения, необходимо приложить силу к ведерку, которая равно выталкивающей силе (в качестве этой силы мы используем воду, которая была вытеснена); мы убедились что на тело погруженное в воду действует выталкивающая сила, направленная вертикально вверх.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 на тело, погружённое в жидкость (или газ), действует выталкивающая сила, равная весу жидкости (или газа) в объёме тела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13820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4 модели подразумевают под собой не только деятельность учителя, но и деятельность учащихся. Выполнение требований ФГОС, с помощью этих моделей, также присутствует. Помогают сформировать методы научного познания, используемые в физике (наблюдение, описание, измерение, эксперимент; умение обрабатывать результаты измерений, обнаруживать зависимость между физическими величинами, объяснять полученные результаты и делать выводы); владение методами самостоятельного планирования и проведения физических экспериментов, описания и анализа полученной измерительной информации, определения достоверности полученного результата.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1867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9292" y="772599"/>
            <a:ext cx="10058400" cy="356616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372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требований ФГОС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1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2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3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4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4499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 моделей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поставленных задач</a:t>
            </a:r>
          </a:p>
        </p:txBody>
      </p:sp>
    </p:spTree>
    <p:extLst>
      <p:ext uri="{BB962C8B-B14F-4D97-AF65-F5344CB8AC3E}">
        <p14:creationId xmlns:p14="http://schemas.microsoft.com/office/powerpoint/2010/main" xmlns="" val="1697659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Познакомится с моделированием совместной деятельности учителя и учащихся в ходе обучения физике.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Апробировать и конкретизировать 4 модели организации учебной деятельности учащихся в процессе демонстрационного эксперимента по физике.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модели организации деятельности на практике.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литературу.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811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требований 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77645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представление о роли и месте физики в современной научной картине мира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основополагающие физические понятия, закономерности, законы и теории; уверенное пользование физической терминологией и символикой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основные методы научного познания, используемые в физике: наблюдение, описание, измерение, эксперимент; умение обрабатывать результаты измерений, обнаруживать зависимость между физическими величинами, объяснять полученные результаты и делать выводы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44387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Реализация требований ФГОС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68463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умения исследовать и анализировать разнообразные физические явления и свойства объектов, объяснять принципы работы и характеристики приборов и устройств, объяснять связь основных космических объектов с геофизическими явлениями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владение умениями выдвигать гипотезы на основе знания основополагающих физических закономерностей и законов, проверять их экспериментальными средствами, формулируя цель исследования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владение методами самостоятельного планирования и проведения физических экспериментов, описания и анализа полученной измерительной информации, определения достоверности полученного результата.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371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"/>
            <a:ext cx="8763000" cy="1551784"/>
          </a:xfrm>
        </p:spPr>
        <p:txBody>
          <a:bodyPr>
            <a:noAutofit/>
          </a:bodyPr>
          <a:lstStyle/>
          <a:p>
            <a:r>
              <a:rPr lang="ru-RU" sz="3200" b="1" dirty="0"/>
              <a:t>Модель №1</a:t>
            </a:r>
            <a:r>
              <a:rPr lang="ru-RU" sz="3200" dirty="0"/>
              <a:t> организации учебной деятельности в ходе демонстрационного эксперимента (модель 2 уровня обобщения). 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97628" y="1825983"/>
            <a:ext cx="3094038" cy="935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endParaRPr lang="ru-RU" dirty="0"/>
          </a:p>
          <a:p>
            <a:pPr marL="342900" indent="-342900" algn="ctr">
              <a:buFontTx/>
              <a:buAutoNum type="arabicPeriod"/>
            </a:pPr>
            <a:r>
              <a:rPr lang="ru-RU" dirty="0"/>
              <a:t>Называем опыт, </a:t>
            </a:r>
          </a:p>
          <a:p>
            <a:pPr marL="342900" indent="-342900" algn="ctr"/>
            <a:r>
              <a:rPr lang="ru-RU" dirty="0"/>
              <a:t>определяем   его цель,</a:t>
            </a:r>
          </a:p>
          <a:p>
            <a:pPr marL="342900" indent="-342900" algn="ctr"/>
            <a:r>
              <a:rPr lang="ru-RU" dirty="0"/>
              <a:t>учебные задачи</a:t>
            </a:r>
          </a:p>
          <a:p>
            <a:pPr marL="342900" indent="-342900" algn="ctr"/>
            <a:endParaRPr lang="ru-RU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341339" y="3141383"/>
            <a:ext cx="2736850" cy="1368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 4. Формулируем</a:t>
            </a:r>
          </a:p>
          <a:p>
            <a:pPr algn="ctr"/>
            <a:r>
              <a:rPr lang="ru-RU" dirty="0"/>
              <a:t>проблемный вопрос,</a:t>
            </a:r>
          </a:p>
          <a:p>
            <a:pPr algn="ctr"/>
            <a:r>
              <a:rPr lang="ru-RU" dirty="0"/>
              <a:t>задания для учащихся,</a:t>
            </a:r>
          </a:p>
          <a:p>
            <a:pPr algn="ctr"/>
            <a:r>
              <a:rPr lang="ru-RU" dirty="0"/>
              <a:t>их затруднения, план</a:t>
            </a:r>
          </a:p>
          <a:p>
            <a:pPr algn="ctr"/>
            <a:r>
              <a:rPr lang="ru-RU" dirty="0"/>
              <a:t> их преодоления 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3737715" y="1830376"/>
            <a:ext cx="3025775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2. Знакомим учащихся</a:t>
            </a:r>
          </a:p>
          <a:p>
            <a:pPr algn="ctr"/>
            <a:r>
              <a:rPr lang="ru-RU" dirty="0"/>
              <a:t> с установкой опыта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8949874" y="4779889"/>
            <a:ext cx="2592387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5. Наблюдаем</a:t>
            </a:r>
          </a:p>
          <a:p>
            <a:pPr algn="ctr"/>
            <a:r>
              <a:rPr lang="ru-RU" dirty="0"/>
              <a:t>   за действиями</a:t>
            </a:r>
          </a:p>
          <a:p>
            <a:pPr algn="ctr"/>
            <a:r>
              <a:rPr lang="ru-RU" dirty="0"/>
              <a:t> экспериментатора.</a:t>
            </a:r>
          </a:p>
          <a:p>
            <a:pPr algn="ctr"/>
            <a:r>
              <a:rPr lang="ru-RU" dirty="0"/>
              <a:t>Ведем записи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5909521" y="4785355"/>
            <a:ext cx="2808288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6. Определяем </a:t>
            </a:r>
          </a:p>
          <a:p>
            <a:pPr algn="ctr"/>
            <a:r>
              <a:rPr lang="ru-RU" dirty="0"/>
              <a:t> изменения в ходе опыта</a:t>
            </a:r>
          </a:p>
          <a:p>
            <a:pPr algn="ctr"/>
            <a:r>
              <a:rPr lang="ru-RU" dirty="0"/>
              <a:t> (что изменилось?).</a:t>
            </a:r>
          </a:p>
          <a:p>
            <a:pPr algn="ctr"/>
            <a:r>
              <a:rPr lang="ru-RU" dirty="0"/>
              <a:t>Ведем записи.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514051" y="5200650"/>
            <a:ext cx="5163405" cy="9540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dirty="0" smtClean="0"/>
              <a:t>7.Устанавливаем  причинно-следственные связи</a:t>
            </a:r>
            <a:r>
              <a:rPr lang="ru-RU" dirty="0"/>
              <a:t>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составляем логическую </a:t>
            </a:r>
            <a:r>
              <a:rPr lang="ru-RU" dirty="0"/>
              <a:t>цепочку</a:t>
            </a:r>
          </a:p>
          <a:p>
            <a:pPr algn="ctr"/>
            <a:r>
              <a:rPr lang="ru-RU" dirty="0"/>
              <a:t>рассуждений письменно.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514051" y="4005263"/>
            <a:ext cx="2376488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8.Формулируем </a:t>
            </a:r>
          </a:p>
          <a:p>
            <a:pPr algn="ctr"/>
            <a:r>
              <a:rPr lang="ru-RU" dirty="0"/>
              <a:t>выводы и ответ на</a:t>
            </a:r>
          </a:p>
          <a:p>
            <a:pPr algn="ctr"/>
            <a:r>
              <a:rPr lang="ru-RU" dirty="0"/>
              <a:t> проблемный вопрос</a:t>
            </a:r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V="1">
            <a:off x="3591666" y="2019869"/>
            <a:ext cx="146049" cy="2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8278043" y="2816827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H="1">
            <a:off x="5693621" y="5409067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V="1">
            <a:off x="2855913" y="496474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497628" y="2894491"/>
            <a:ext cx="3240087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9. Подводим итоги,</a:t>
            </a:r>
          </a:p>
          <a:p>
            <a:pPr algn="ctr"/>
            <a:r>
              <a:rPr lang="ru-RU" dirty="0"/>
              <a:t>формулируем затруднения и</a:t>
            </a:r>
          </a:p>
          <a:p>
            <a:pPr algn="ctr"/>
            <a:r>
              <a:rPr lang="ru-RU" dirty="0"/>
              <a:t>новую учебную проблему</a:t>
            </a:r>
          </a:p>
        </p:txBody>
      </p:sp>
      <p:sp>
        <p:nvSpPr>
          <p:cNvPr id="39952" name="Oval 16"/>
          <p:cNvSpPr>
            <a:spLocks noChangeArrowheads="1"/>
          </p:cNvSpPr>
          <p:nvPr/>
        </p:nvSpPr>
        <p:spPr bwMode="auto">
          <a:xfrm>
            <a:off x="4636959" y="2969435"/>
            <a:ext cx="1800225" cy="15843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Совместная</a:t>
            </a:r>
          </a:p>
          <a:p>
            <a:pPr algn="ctr"/>
            <a:r>
              <a:rPr lang="ru-RU" dirty="0"/>
              <a:t>деятельность</a:t>
            </a:r>
          </a:p>
          <a:p>
            <a:pPr algn="ctr"/>
            <a:r>
              <a:rPr lang="ru-RU" dirty="0"/>
              <a:t>учащихся и</a:t>
            </a:r>
          </a:p>
          <a:p>
            <a:pPr algn="ctr"/>
            <a:r>
              <a:rPr lang="ru-RU" dirty="0"/>
              <a:t>учителя</a:t>
            </a:r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 flipV="1">
            <a:off x="2778845" y="3717926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 flipV="1">
            <a:off x="2796098" y="2678591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6909539" y="1825238"/>
            <a:ext cx="3168650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3. Вспоминаем известную</a:t>
            </a:r>
          </a:p>
          <a:p>
            <a:pPr algn="ctr"/>
            <a:r>
              <a:rPr lang="ru-RU" dirty="0"/>
              <a:t>информацию, необходимую</a:t>
            </a:r>
          </a:p>
          <a:p>
            <a:pPr algn="ctr"/>
            <a:r>
              <a:rPr lang="ru-RU" dirty="0"/>
              <a:t> для понимания опыта.</a:t>
            </a:r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9584210" y="450980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8709764" y="450980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 flipV="1">
            <a:off x="6763490" y="2019869"/>
            <a:ext cx="146049" cy="2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077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1180" y="165407"/>
            <a:ext cx="8229600" cy="1130737"/>
          </a:xfrm>
        </p:spPr>
        <p:txBody>
          <a:bodyPr>
            <a:noAutofit/>
          </a:bodyPr>
          <a:lstStyle/>
          <a:p>
            <a:r>
              <a:rPr lang="ru-RU" sz="2800" b="1" dirty="0"/>
              <a:t>Модель №2</a:t>
            </a:r>
            <a:r>
              <a:rPr lang="ru-RU" sz="2800" dirty="0"/>
              <a:t> организации деятельности в ходе демонстрационного эксперимента или видео эксперимента.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7368" y="1796937"/>
            <a:ext cx="1953695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1.Цели деятельности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36730" y="1796937"/>
            <a:ext cx="2088232" cy="19289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2.Задания для учащихся.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Учащиеся разбиваются на группы.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57010" y="1826697"/>
            <a:ext cx="2952328" cy="1170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3.Наблюдение за демонстрационным опытом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841386" y="1826697"/>
            <a:ext cx="2807545" cy="18166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4.Выполнение заданий, подготовка к речевой деятельности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64555" y="4003405"/>
            <a:ext cx="3384376" cy="1700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5.Речевая деятельность учащихся. Контроль за выполнением заданий. Рефлексия.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2360666" y="2087756"/>
            <a:ext cx="576064" cy="7200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flipV="1">
            <a:off x="5024962" y="2087405"/>
            <a:ext cx="432048" cy="60631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7768168" y="4553439"/>
            <a:ext cx="496387" cy="59504"/>
          </a:xfrm>
          <a:prstGeom prst="lef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63068" y="4410176"/>
            <a:ext cx="3005099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6.Повторная демонстрация опыта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10758978" y="3643365"/>
            <a:ext cx="72008" cy="36004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flipV="1">
            <a:off x="8417919" y="2014895"/>
            <a:ext cx="432048" cy="60631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>
            <a:off x="4266680" y="4612943"/>
            <a:ext cx="496387" cy="59504"/>
          </a:xfrm>
          <a:prstGeom prst="lef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261580" y="4517451"/>
            <a:ext cx="3005099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7. Рефлексия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6706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Модель№3 организации совместной деятельности учителя и учащихся в процессе демонстрационного эксперимента (модель второго уровня обобщения)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33450" y="1869632"/>
            <a:ext cx="1959875" cy="12284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Цель познавательной деятельности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29794" y="1869632"/>
            <a:ext cx="2332038" cy="15645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Задания для учащихся перед опытом, записи в тетради, знакомство с установкой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98302" y="1869632"/>
            <a:ext cx="2286000" cy="2057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Задания для учащихся в ходе эксперимента, записи в тетради. Знакомство с планом опыта, записи на доске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7302" y="4227604"/>
            <a:ext cx="3048000" cy="1981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Рефлексия. Самооценка деятельности учащихся. Достигнута ли цель опыта? Постановка следующих познавательных целей и задач.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698302" y="4303804"/>
            <a:ext cx="2286000" cy="1905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Задания для учащихся после опыта. Записи в тетради, на доске</a:t>
            </a:r>
          </a:p>
        </p:txBody>
      </p:sp>
      <p:sp>
        <p:nvSpPr>
          <p:cNvPr id="8" name="Стрелка вправо 7"/>
          <p:cNvSpPr/>
          <p:nvPr/>
        </p:nvSpPr>
        <p:spPr>
          <a:xfrm flipV="1">
            <a:off x="6961832" y="2426724"/>
            <a:ext cx="1736470" cy="196157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2931424" y="2426726"/>
            <a:ext cx="1698369" cy="19615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9667293" y="3963017"/>
            <a:ext cx="118152" cy="340787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3745302" y="5189326"/>
            <a:ext cx="4953000" cy="119653"/>
          </a:xfrm>
          <a:prstGeom prst="lef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1828800" y="3137440"/>
            <a:ext cx="107606" cy="1090164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742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</TotalTime>
  <Words>1087</Words>
  <Application>Microsoft Office PowerPoint</Application>
  <PresentationFormat>Произвольный</PresentationFormat>
  <Paragraphs>116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Ретро</vt:lpstr>
      <vt:lpstr>«Моделирование совместной деятельности учителя и учащихся в ходе обучения физике» </vt:lpstr>
      <vt:lpstr>Содержание</vt:lpstr>
      <vt:lpstr>Цели</vt:lpstr>
      <vt:lpstr>Задачи</vt:lpstr>
      <vt:lpstr>Реализация требований ФГОС</vt:lpstr>
      <vt:lpstr>Реализация требований ФГОС</vt:lpstr>
      <vt:lpstr>Модель №1 организации учебной деятельности в ходе демонстрационного эксперимента (модель 2 уровня обобщения). </vt:lpstr>
      <vt:lpstr>Модель №2 организации деятельности в ходе демонстрационного эксперимента или видео эксперимента.</vt:lpstr>
      <vt:lpstr>Модель№3 организации совместной деятельности учителя и учащихся в процессе демонстрационного эксперимента (модель второго уровня обобщения)</vt:lpstr>
      <vt:lpstr>Модель№4 организации совместной деятельности учителя и учащихся в процессе демонстрационного эксперимента (модель второго уровня обобщения)</vt:lpstr>
      <vt:lpstr>Использование модели №2</vt:lpstr>
      <vt:lpstr>Модель №2 организации деятельности в ходе демонстрационного эксперимента или видео эксперимента.</vt:lpstr>
      <vt:lpstr>Модель 2</vt:lpstr>
      <vt:lpstr>Модель 2</vt:lpstr>
      <vt:lpstr>Модель 2</vt:lpstr>
      <vt:lpstr>Заключение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Курсовая работа по теме: «Моделирование совместной деятельности учителя и учащихся в ходе обучения физике» </dc:title>
  <dc:creator>YZF-R6</dc:creator>
  <cp:lastModifiedBy>User</cp:lastModifiedBy>
  <cp:revision>10</cp:revision>
  <dcterms:created xsi:type="dcterms:W3CDTF">2015-06-05T13:56:24Z</dcterms:created>
  <dcterms:modified xsi:type="dcterms:W3CDTF">2021-02-06T08:29:41Z</dcterms:modified>
</cp:coreProperties>
</file>